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58" r:id="rId5"/>
    <p:sldId id="263"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3" y="1122363"/>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6" y="4168708"/>
            <a:ext cx="9144000" cy="1655762"/>
          </a:xfrm>
        </p:spPr>
        <p:txBody>
          <a:bodyPr/>
          <a:lstStyle/>
          <a:p>
            <a:r>
              <a:rPr lang="en-US" dirty="0" smtClean="0">
                <a:solidFill>
                  <a:schemeClr val="accent6">
                    <a:lumMod val="75000"/>
                  </a:schemeClr>
                </a:solidFill>
              </a:rPr>
              <a:t>Facilities </a:t>
            </a:r>
            <a:r>
              <a:rPr lang="en-US" dirty="0">
                <a:solidFill>
                  <a:schemeClr val="accent6">
                    <a:lumMod val="75000"/>
                  </a:schemeClr>
                </a:solidFill>
              </a:rPr>
              <a:t>and </a:t>
            </a:r>
            <a:r>
              <a:rPr lang="en-US" dirty="0" smtClean="0">
                <a:solidFill>
                  <a:schemeClr val="accent6">
                    <a:lumMod val="75000"/>
                  </a:schemeClr>
                </a:solidFill>
              </a:rPr>
              <a:t>Safety Report </a:t>
            </a:r>
          </a:p>
          <a:p>
            <a:r>
              <a:rPr lang="en-US" dirty="0" smtClean="0">
                <a:solidFill>
                  <a:schemeClr val="accent6">
                    <a:lumMod val="75000"/>
                  </a:schemeClr>
                </a:solidFill>
              </a:rPr>
              <a:t>For August 2016 </a:t>
            </a:r>
            <a:endParaRPr lang="en-US"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666" y="380867"/>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326666" y="954085"/>
            <a:ext cx="11101129" cy="6144759"/>
          </a:xfrm>
          <a:prstGeom prst="rect">
            <a:avLst/>
          </a:prstGeom>
        </p:spPr>
        <p:txBody>
          <a:bodyPr wrap="square">
            <a:spAutoFit/>
          </a:bodyPr>
          <a:lstStyle/>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Summer Work</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Numerous projects were completed over the summer that were driven by safety, existing work orders and needs of other departments. My team will continue to push forward in these </a:t>
            </a:r>
            <a:r>
              <a:rPr lang="en-US" dirty="0" smtClean="0">
                <a:latin typeface="Calibri" panose="020F0502020204030204" pitchFamily="34" charset="0"/>
                <a:ea typeface="Calibri" panose="020F0502020204030204" pitchFamily="34" charset="0"/>
                <a:cs typeface="Times New Roman" panose="02020603050405020304" pitchFamily="18" charset="0"/>
              </a:rPr>
              <a:t>areas, </a:t>
            </a:r>
            <a:r>
              <a:rPr lang="en-US" dirty="0">
                <a:latin typeface="Calibri" panose="020F0502020204030204" pitchFamily="34" charset="0"/>
                <a:ea typeface="Calibri" panose="020F0502020204030204" pitchFamily="34" charset="0"/>
                <a:cs typeface="Times New Roman" panose="02020603050405020304" pitchFamily="18" charset="0"/>
              </a:rPr>
              <a:t>as we still have a ton of work to do here. (You eat an elephant one bite at a time.)  Not only </a:t>
            </a:r>
            <a:r>
              <a:rPr lang="en-US" dirty="0" smtClean="0">
                <a:latin typeface="Calibri" panose="020F0502020204030204" pitchFamily="34" charset="0"/>
                <a:ea typeface="Calibri" panose="020F0502020204030204" pitchFamily="34" charset="0"/>
                <a:cs typeface="Times New Roman" panose="02020603050405020304" pitchFamily="18" charset="0"/>
              </a:rPr>
              <a:t>does this work </a:t>
            </a:r>
            <a:r>
              <a:rPr lang="en-US" dirty="0">
                <a:latin typeface="Calibri" panose="020F0502020204030204" pitchFamily="34" charset="0"/>
                <a:ea typeface="Calibri" panose="020F0502020204030204" pitchFamily="34" charset="0"/>
                <a:cs typeface="Times New Roman" panose="02020603050405020304" pitchFamily="18" charset="0"/>
              </a:rPr>
              <a:t>protect our capital </a:t>
            </a:r>
            <a:r>
              <a:rPr lang="en-US" dirty="0" smtClean="0">
                <a:latin typeface="Calibri" panose="020F0502020204030204" pitchFamily="34" charset="0"/>
                <a:ea typeface="Calibri" panose="020F0502020204030204" pitchFamily="34" charset="0"/>
                <a:cs typeface="Times New Roman" panose="02020603050405020304" pitchFamily="18" charset="0"/>
              </a:rPr>
              <a:t>assets, </a:t>
            </a:r>
            <a:r>
              <a:rPr lang="en-US" dirty="0">
                <a:latin typeface="Calibri" panose="020F0502020204030204" pitchFamily="34" charset="0"/>
                <a:ea typeface="Calibri" panose="020F0502020204030204" pitchFamily="34" charset="0"/>
                <a:cs typeface="Times New Roman" panose="02020603050405020304" pitchFamily="18" charset="0"/>
              </a:rPr>
              <a:t>but it also instills pride in our students and gives our community campuses they can be proud of.  </a:t>
            </a:r>
            <a:r>
              <a:rPr lang="en-US" dirty="0" smtClean="0">
                <a:latin typeface="Calibri" panose="020F0502020204030204" pitchFamily="34" charset="0"/>
                <a:ea typeface="Calibri" panose="020F0502020204030204" pitchFamily="34" charset="0"/>
                <a:cs typeface="Times New Roman" panose="02020603050405020304" pitchFamily="18" charset="0"/>
              </a:rPr>
              <a:t>Some of the major work that has been completed includes: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lvl="1">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1. Portables – </a:t>
            </a:r>
            <a:r>
              <a:rPr lang="en-US" dirty="0" smtClean="0">
                <a:latin typeface="Calibri" panose="020F0502020204030204" pitchFamily="34" charset="0"/>
                <a:ea typeface="Calibri" panose="020F0502020204030204" pitchFamily="34" charset="0"/>
                <a:cs typeface="Times New Roman" panose="02020603050405020304" pitchFamily="18" charset="0"/>
              </a:rPr>
              <a:t>WMS- </a:t>
            </a:r>
            <a:r>
              <a:rPr lang="en-US" dirty="0">
                <a:latin typeface="Calibri" panose="020F0502020204030204" pitchFamily="34" charset="0"/>
                <a:ea typeface="Calibri" panose="020F0502020204030204" pitchFamily="34" charset="0"/>
                <a:cs typeface="Times New Roman" panose="02020603050405020304" pitchFamily="18" charset="0"/>
              </a:rPr>
              <a:t>siding and ramps were replaced and the old IT portable was removed. Five of the portables at the </a:t>
            </a:r>
            <a:r>
              <a:rPr lang="en-US" dirty="0" smtClean="0">
                <a:latin typeface="Calibri" panose="020F0502020204030204" pitchFamily="34" charset="0"/>
                <a:ea typeface="Calibri" panose="020F0502020204030204" pitchFamily="34" charset="0"/>
                <a:cs typeface="Times New Roman" panose="02020603050405020304" pitchFamily="18" charset="0"/>
              </a:rPr>
              <a:t>Middle School </a:t>
            </a:r>
            <a:r>
              <a:rPr lang="en-US" dirty="0">
                <a:latin typeface="Calibri" panose="020F0502020204030204" pitchFamily="34" charset="0"/>
                <a:ea typeface="Calibri" panose="020F0502020204030204" pitchFamily="34" charset="0"/>
                <a:cs typeface="Times New Roman" panose="02020603050405020304" pitchFamily="18" charset="0"/>
              </a:rPr>
              <a:t>received new siding and paint. We will continue this activity at WPS over the next few months until weather stops us.  </a:t>
            </a:r>
          </a:p>
          <a:p>
            <a:pPr lvl="1">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2</a:t>
            </a:r>
            <a:r>
              <a:rPr lang="en-US" dirty="0">
                <a:latin typeface="Calibri" panose="020F0502020204030204" pitchFamily="34" charset="0"/>
                <a:ea typeface="Calibri" panose="020F0502020204030204" pitchFamily="34" charset="0"/>
                <a:cs typeface="Times New Roman" panose="02020603050405020304" pitchFamily="18" charset="0"/>
              </a:rPr>
              <a:t>. Fences for the schools – Six foot vinyl fences were installed at </a:t>
            </a:r>
            <a:r>
              <a:rPr lang="en-US" dirty="0" smtClean="0">
                <a:latin typeface="Calibri" panose="020F0502020204030204" pitchFamily="34" charset="0"/>
                <a:ea typeface="Calibri" panose="020F0502020204030204" pitchFamily="34" charset="0"/>
                <a:cs typeface="Times New Roman" panose="02020603050405020304" pitchFamily="18" charset="0"/>
              </a:rPr>
              <a:t>WPS, WMS </a:t>
            </a:r>
            <a:r>
              <a:rPr lang="en-US" dirty="0">
                <a:latin typeface="Calibri" panose="020F0502020204030204" pitchFamily="34" charset="0"/>
                <a:ea typeface="Calibri" panose="020F0502020204030204" pitchFamily="34" charset="0"/>
                <a:cs typeface="Times New Roman" panose="02020603050405020304" pitchFamily="18" charset="0"/>
              </a:rPr>
              <a:t>and WIS. These fences were installed to better isolate the campuses from potential external hazards.  </a:t>
            </a:r>
          </a:p>
          <a:p>
            <a:pPr lvl="1">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3</a:t>
            </a:r>
            <a:r>
              <a:rPr lang="en-US" dirty="0">
                <a:latin typeface="Calibri" panose="020F0502020204030204" pitchFamily="34" charset="0"/>
                <a:ea typeface="Calibri" panose="020F0502020204030204" pitchFamily="34" charset="0"/>
                <a:cs typeface="Times New Roman" panose="02020603050405020304" pitchFamily="18" charset="0"/>
              </a:rPr>
              <a:t>. Painting – All of the schools received hundreds of gallon of paint internally and externally. Numerous areas </a:t>
            </a:r>
            <a:r>
              <a:rPr lang="en-US" dirty="0" smtClean="0">
                <a:latin typeface="Calibri" panose="020F0502020204030204" pitchFamily="34" charset="0"/>
                <a:ea typeface="Calibri" panose="020F0502020204030204" pitchFamily="34" charset="0"/>
                <a:cs typeface="Times New Roman" panose="02020603050405020304" pitchFamily="18" charset="0"/>
              </a:rPr>
              <a:t>also </a:t>
            </a:r>
            <a:r>
              <a:rPr lang="en-US" dirty="0">
                <a:latin typeface="Calibri" panose="020F0502020204030204" pitchFamily="34" charset="0"/>
                <a:ea typeface="Calibri" panose="020F0502020204030204" pitchFamily="34" charset="0"/>
                <a:cs typeface="Times New Roman" panose="02020603050405020304" pitchFamily="18" charset="0"/>
              </a:rPr>
              <a:t>required </a:t>
            </a:r>
            <a:r>
              <a:rPr lang="en-US" dirty="0" smtClean="0">
                <a:latin typeface="Calibri" panose="020F0502020204030204" pitchFamily="34" charset="0"/>
                <a:ea typeface="Calibri" panose="020F0502020204030204" pitchFamily="34" charset="0"/>
                <a:cs typeface="Times New Roman" panose="02020603050405020304" pitchFamily="18" charset="0"/>
              </a:rPr>
              <a:t>framing and siding replacement, </a:t>
            </a:r>
            <a:r>
              <a:rPr lang="en-US" dirty="0">
                <a:latin typeface="Calibri" panose="020F0502020204030204" pitchFamily="34" charset="0"/>
                <a:ea typeface="Calibri" panose="020F0502020204030204" pitchFamily="34" charset="0"/>
                <a:cs typeface="Times New Roman" panose="02020603050405020304" pitchFamily="18" charset="0"/>
              </a:rPr>
              <a:t>or </a:t>
            </a:r>
            <a:r>
              <a:rPr lang="en-US" dirty="0" smtClean="0">
                <a:latin typeface="Calibri" panose="020F0502020204030204" pitchFamily="34" charset="0"/>
                <a:ea typeface="Calibri" panose="020F0502020204030204" pitchFamily="34" charset="0"/>
                <a:cs typeface="Times New Roman" panose="02020603050405020304" pitchFamily="18" charset="0"/>
              </a:rPr>
              <a:t>other repairs </a:t>
            </a:r>
            <a:r>
              <a:rPr lang="en-US" dirty="0">
                <a:latin typeface="Calibri" panose="020F0502020204030204" pitchFamily="34" charset="0"/>
                <a:ea typeface="Calibri" panose="020F0502020204030204" pitchFamily="34" charset="0"/>
                <a:cs typeface="Times New Roman" panose="02020603050405020304" pitchFamily="18" charset="0"/>
              </a:rPr>
              <a:t>as a result of </a:t>
            </a:r>
            <a:r>
              <a:rPr lang="en-US" dirty="0" smtClean="0">
                <a:latin typeface="Calibri" panose="020F0502020204030204" pitchFamily="34" charset="0"/>
                <a:ea typeface="Calibri" panose="020F0502020204030204" pitchFamily="34" charset="0"/>
                <a:cs typeface="Times New Roman" panose="02020603050405020304" pitchFamily="18" charset="0"/>
              </a:rPr>
              <a:t>weather </a:t>
            </a:r>
            <a:r>
              <a:rPr lang="en-US" dirty="0">
                <a:latin typeface="Calibri" panose="020F0502020204030204" pitchFamily="34" charset="0"/>
                <a:ea typeface="Calibri" panose="020F0502020204030204" pitchFamily="34" charset="0"/>
                <a:cs typeface="Times New Roman" panose="02020603050405020304" pitchFamily="18" charset="0"/>
              </a:rPr>
              <a:t>damage from years of </a:t>
            </a:r>
            <a:r>
              <a:rPr lang="en-US" dirty="0" smtClean="0">
                <a:latin typeface="Calibri" panose="020F0502020204030204" pitchFamily="34" charset="0"/>
                <a:ea typeface="Calibri" panose="020F0502020204030204" pitchFamily="34" charset="0"/>
                <a:cs typeface="Times New Roman" panose="02020603050405020304" pitchFamily="18" charset="0"/>
              </a:rPr>
              <a:t>inattention. </a:t>
            </a:r>
            <a:r>
              <a:rPr lang="en-US" dirty="0">
                <a:latin typeface="Calibri" panose="020F0502020204030204" pitchFamily="34" charset="0"/>
                <a:ea typeface="Calibri" panose="020F0502020204030204" pitchFamily="34" charset="0"/>
                <a:cs typeface="Times New Roman" panose="02020603050405020304" pitchFamily="18" charset="0"/>
              </a:rPr>
              <a:t>We have a lot of work to do </a:t>
            </a:r>
            <a:r>
              <a:rPr lang="en-US" dirty="0" smtClean="0">
                <a:latin typeface="Calibri" panose="020F0502020204030204" pitchFamily="34" charset="0"/>
                <a:ea typeface="Calibri" panose="020F0502020204030204" pitchFamily="34" charset="0"/>
                <a:cs typeface="Times New Roman" panose="02020603050405020304" pitchFamily="18" charset="0"/>
              </a:rPr>
              <a:t>here, </a:t>
            </a:r>
            <a:r>
              <a:rPr lang="en-US" dirty="0">
                <a:latin typeface="Calibri" panose="020F0502020204030204" pitchFamily="34" charset="0"/>
                <a:ea typeface="Calibri" panose="020F0502020204030204" pitchFamily="34" charset="0"/>
                <a:cs typeface="Times New Roman" panose="02020603050405020304" pitchFamily="18" charset="0"/>
              </a:rPr>
              <a:t>still. Our priority this summer was to address the most damaged areas first. Moving forward we will place the </a:t>
            </a:r>
            <a:r>
              <a:rPr lang="en-US" dirty="0" smtClean="0">
                <a:latin typeface="Calibri" panose="020F0502020204030204" pitchFamily="34" charset="0"/>
                <a:ea typeface="Calibri" panose="020F0502020204030204" pitchFamily="34" charset="0"/>
                <a:cs typeface="Times New Roman" panose="02020603050405020304" pitchFamily="18" charset="0"/>
              </a:rPr>
              <a:t>buildings </a:t>
            </a:r>
            <a:r>
              <a:rPr lang="en-US" dirty="0">
                <a:latin typeface="Calibri" panose="020F0502020204030204" pitchFamily="34" charset="0"/>
                <a:ea typeface="Calibri" panose="020F0502020204030204" pitchFamily="34" charset="0"/>
                <a:cs typeface="Times New Roman" panose="02020603050405020304" pitchFamily="18" charset="0"/>
              </a:rPr>
              <a:t>on a regular paint cycle to circumvent this issue.</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768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604" y="1199780"/>
            <a:ext cx="11296374" cy="5507662"/>
          </a:xfrm>
          <a:prstGeom prst="rect">
            <a:avLst/>
          </a:prstGeom>
        </p:spPr>
        <p:txBody>
          <a:bodyPr wrap="square">
            <a:spAutoFit/>
          </a:bodyPr>
          <a:lstStyle/>
          <a:p>
            <a:pPr lvl="2">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4. Roofing – After months of </a:t>
            </a:r>
            <a:r>
              <a:rPr lang="en-US" dirty="0" smtClean="0">
                <a:latin typeface="Calibri" panose="020F0502020204030204" pitchFamily="34" charset="0"/>
                <a:ea typeface="Calibri" panose="020F0502020204030204" pitchFamily="34" charset="0"/>
                <a:cs typeface="Times New Roman" panose="02020603050405020304" pitchFamily="18" charset="0"/>
              </a:rPr>
              <a:t>repair, </a:t>
            </a:r>
            <a:r>
              <a:rPr lang="en-US" dirty="0">
                <a:latin typeface="Calibri" panose="020F0502020204030204" pitchFamily="34" charset="0"/>
                <a:ea typeface="Calibri" panose="020F0502020204030204" pitchFamily="34" charset="0"/>
                <a:cs typeface="Times New Roman" panose="02020603050405020304" pitchFamily="18" charset="0"/>
              </a:rPr>
              <a:t>the </a:t>
            </a:r>
            <a:r>
              <a:rPr lang="en-US" dirty="0" smtClean="0">
                <a:latin typeface="Calibri" panose="020F0502020204030204" pitchFamily="34" charset="0"/>
                <a:ea typeface="Calibri" panose="020F0502020204030204" pitchFamily="34" charset="0"/>
                <a:cs typeface="Times New Roman" panose="02020603050405020304" pitchFamily="18" charset="0"/>
              </a:rPr>
              <a:t>WMS mezzanine </a:t>
            </a:r>
            <a:r>
              <a:rPr lang="en-US" dirty="0">
                <a:latin typeface="Calibri" panose="020F0502020204030204" pitchFamily="34" charset="0"/>
                <a:ea typeface="Calibri" panose="020F0502020204030204" pitchFamily="34" charset="0"/>
                <a:cs typeface="Times New Roman" panose="02020603050405020304" pitchFamily="18" charset="0"/>
              </a:rPr>
              <a:t>roof was completed in July. There was a substantial amount of damage under the roof that required structural engineering and follow on </a:t>
            </a:r>
            <a:r>
              <a:rPr lang="en-US" dirty="0" smtClean="0">
                <a:latin typeface="Calibri" panose="020F0502020204030204" pitchFamily="34" charset="0"/>
                <a:ea typeface="Calibri" panose="020F0502020204030204" pitchFamily="34" charset="0"/>
                <a:cs typeface="Times New Roman" panose="02020603050405020304" pitchFamily="18" charset="0"/>
              </a:rPr>
              <a:t>repairs. </a:t>
            </a:r>
            <a:r>
              <a:rPr lang="en-US" dirty="0">
                <a:latin typeface="Calibri" panose="020F0502020204030204" pitchFamily="34" charset="0"/>
                <a:ea typeface="Calibri" panose="020F0502020204030204" pitchFamily="34" charset="0"/>
                <a:cs typeface="Times New Roman" panose="02020603050405020304" pitchFamily="18" charset="0"/>
              </a:rPr>
              <a:t>Many of the </a:t>
            </a:r>
            <a:r>
              <a:rPr lang="en-US" dirty="0" smtClean="0">
                <a:latin typeface="Calibri" panose="020F0502020204030204" pitchFamily="34" charset="0"/>
                <a:ea typeface="Calibri" panose="020F0502020204030204" pitchFamily="34" charset="0"/>
                <a:cs typeface="Times New Roman" panose="02020603050405020304" pitchFamily="18" charset="0"/>
              </a:rPr>
              <a:t>District </a:t>
            </a:r>
            <a:r>
              <a:rPr lang="en-US" dirty="0">
                <a:latin typeface="Calibri" panose="020F0502020204030204" pitchFamily="34" charset="0"/>
                <a:ea typeface="Calibri" panose="020F0502020204030204" pitchFamily="34" charset="0"/>
                <a:cs typeface="Times New Roman" panose="02020603050405020304" pitchFamily="18" charset="0"/>
              </a:rPr>
              <a:t>roofs are showing distress from age and will require some level of repair in the near </a:t>
            </a:r>
            <a:r>
              <a:rPr lang="en-US" dirty="0" smtClean="0">
                <a:latin typeface="Calibri" panose="020F0502020204030204" pitchFamily="34" charset="0"/>
                <a:ea typeface="Calibri" panose="020F0502020204030204" pitchFamily="34" charset="0"/>
                <a:cs typeface="Times New Roman" panose="02020603050405020304" pitchFamily="18" charset="0"/>
              </a:rPr>
              <a:t>future; more on this topic to come.</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5</a:t>
            </a:r>
            <a:r>
              <a:rPr lang="en-US" dirty="0">
                <a:latin typeface="Calibri" panose="020F0502020204030204" pitchFamily="34" charset="0"/>
                <a:ea typeface="Calibri" panose="020F0502020204030204" pitchFamily="34" charset="0"/>
                <a:cs typeface="Times New Roman" panose="02020603050405020304" pitchFamily="18" charset="0"/>
              </a:rPr>
              <a:t>. Siding WPS – Numerous sheet of siding were repaired, replaced and painted on the parapet wall of the </a:t>
            </a:r>
            <a:r>
              <a:rPr lang="en-US" dirty="0" smtClean="0">
                <a:latin typeface="Calibri" panose="020F0502020204030204" pitchFamily="34" charset="0"/>
                <a:ea typeface="Calibri" panose="020F0502020204030204" pitchFamily="34" charset="0"/>
                <a:cs typeface="Times New Roman" panose="02020603050405020304" pitchFamily="18" charset="0"/>
              </a:rPr>
              <a:t>WPS. Additionally, 50 % of this wall was painted back to the original school colors. Ingrid picked the trim color to give the paint job its new pop of color.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6</a:t>
            </a:r>
            <a:r>
              <a:rPr lang="en-US" dirty="0">
                <a:latin typeface="Calibri" panose="020F0502020204030204" pitchFamily="34" charset="0"/>
                <a:ea typeface="Calibri" panose="020F0502020204030204" pitchFamily="34" charset="0"/>
                <a:cs typeface="Times New Roman" panose="02020603050405020304" pitchFamily="18" charset="0"/>
              </a:rPr>
              <a:t>. Paving and seal coating – </a:t>
            </a:r>
            <a:r>
              <a:rPr lang="en-US" dirty="0" smtClean="0">
                <a:latin typeface="Calibri" panose="020F0502020204030204" pitchFamily="34" charset="0"/>
                <a:ea typeface="Calibri" panose="020F0502020204030204" pitchFamily="34" charset="0"/>
                <a:cs typeface="Times New Roman" panose="02020603050405020304" pitchFamily="18" charset="0"/>
              </a:rPr>
              <a:t>Paving, </a:t>
            </a:r>
            <a:r>
              <a:rPr lang="en-US" dirty="0">
                <a:latin typeface="Calibri" panose="020F0502020204030204" pitchFamily="34" charset="0"/>
                <a:ea typeface="Calibri" panose="020F0502020204030204" pitchFamily="34" charset="0"/>
                <a:cs typeface="Times New Roman" panose="02020603050405020304" pitchFamily="18" charset="0"/>
              </a:rPr>
              <a:t>seal coating and crack repair were completed at </a:t>
            </a:r>
            <a:r>
              <a:rPr lang="en-US" dirty="0" smtClean="0">
                <a:latin typeface="Calibri" panose="020F0502020204030204" pitchFamily="34" charset="0"/>
                <a:ea typeface="Calibri" panose="020F0502020204030204" pitchFamily="34" charset="0"/>
                <a:cs typeface="Times New Roman" panose="02020603050405020304" pitchFamily="18" charset="0"/>
              </a:rPr>
              <a:t>WPS </a:t>
            </a:r>
            <a:r>
              <a:rPr lang="en-US" dirty="0">
                <a:latin typeface="Calibri" panose="020F0502020204030204" pitchFamily="34" charset="0"/>
                <a:ea typeface="Calibri" panose="020F0502020204030204" pitchFamily="34" charset="0"/>
                <a:cs typeface="Times New Roman" panose="02020603050405020304" pitchFamily="18" charset="0"/>
              </a:rPr>
              <a:t>and WIS. This </a:t>
            </a:r>
            <a:r>
              <a:rPr lang="en-US" dirty="0" smtClean="0">
                <a:latin typeface="Calibri" panose="020F0502020204030204" pitchFamily="34" charset="0"/>
                <a:ea typeface="Calibri" panose="020F0502020204030204" pitchFamily="34" charset="0"/>
                <a:cs typeface="Times New Roman" panose="02020603050405020304" pitchFamily="18" charset="0"/>
              </a:rPr>
              <a:t>will </a:t>
            </a:r>
            <a:r>
              <a:rPr lang="en-US" dirty="0">
                <a:latin typeface="Calibri" panose="020F0502020204030204" pitchFamily="34" charset="0"/>
                <a:ea typeface="Calibri" panose="020F0502020204030204" pitchFamily="34" charset="0"/>
                <a:cs typeface="Times New Roman" panose="02020603050405020304" pitchFamily="18" charset="0"/>
              </a:rPr>
              <a:t>be part of an ongoing maintenance plan to keep the blacktop surfaces from getting breached by </a:t>
            </a:r>
            <a:r>
              <a:rPr lang="en-US" dirty="0" smtClean="0">
                <a:latin typeface="Calibri" panose="020F0502020204030204" pitchFamily="34" charset="0"/>
                <a:ea typeface="Calibri" panose="020F0502020204030204" pitchFamily="34" charset="0"/>
                <a:cs typeface="Times New Roman" panose="02020603050405020304" pitchFamily="18" charset="0"/>
              </a:rPr>
              <a:t>water, and ultimately destroying them.   </a:t>
            </a:r>
            <a:endParaRPr lang="en-US" dirty="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2">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7</a:t>
            </a:r>
            <a:r>
              <a:rPr lang="en-US" dirty="0">
                <a:latin typeface="Calibri" panose="020F0502020204030204" pitchFamily="34" charset="0"/>
                <a:ea typeface="Calibri" panose="020F0502020204030204" pitchFamily="34" charset="0"/>
                <a:cs typeface="Times New Roman" panose="02020603050405020304" pitchFamily="18" charset="0"/>
              </a:rPr>
              <a:t>. Hundreds of work orders were completed and we still have an impressive stack to go through. The balance will be prioritized and addressed on a case by case basis</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26666" y="175802"/>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264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666" y="738902"/>
            <a:ext cx="10932160" cy="6781857"/>
          </a:xfrm>
          <a:prstGeom prst="rect">
            <a:avLst/>
          </a:prstGeom>
        </p:spPr>
        <p:txBody>
          <a:bodyPr wrap="square">
            <a:spAutoFit/>
          </a:bodyPr>
          <a:lstStyle/>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Bottle </a:t>
            </a:r>
            <a:r>
              <a:rPr lang="en-US" u="sng" dirty="0" smtClean="0">
                <a:latin typeface="Calibri" panose="020F0502020204030204" pitchFamily="34" charset="0"/>
                <a:ea typeface="Calibri" panose="020F0502020204030204" pitchFamily="34" charset="0"/>
                <a:cs typeface="Times New Roman" panose="02020603050405020304" pitchFamily="18" charset="0"/>
              </a:rPr>
              <a:t>Fill Stations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2 of the 4 bottle fill stations have been installed at the Primary and Middle schools as part of the Healthy Kids Grant. Installation of the last two will proceed over the next few weeks.  I expect all installations to be completed by November.  </a:t>
            </a: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Follow On Lead Testing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A more detailed lead testing strategy will continue over the next few months to strengthen our initial testing results. Samples were drawn over the </a:t>
            </a:r>
            <a:r>
              <a:rPr lang="en-US" dirty="0" smtClean="0">
                <a:latin typeface="Calibri" panose="020F0502020204030204" pitchFamily="34" charset="0"/>
                <a:ea typeface="Calibri" panose="020F0502020204030204" pitchFamily="34" charset="0"/>
                <a:cs typeface="Times New Roman" panose="02020603050405020304" pitchFamily="18" charset="0"/>
              </a:rPr>
              <a:t>summer, </a:t>
            </a:r>
            <a:r>
              <a:rPr lang="en-US" dirty="0">
                <a:latin typeface="Calibri" panose="020F0502020204030204" pitchFamily="34" charset="0"/>
                <a:ea typeface="Calibri" panose="020F0502020204030204" pitchFamily="34" charset="0"/>
                <a:cs typeface="Times New Roman" panose="02020603050405020304" pitchFamily="18" charset="0"/>
              </a:rPr>
              <a:t>but additional direction was given by </a:t>
            </a:r>
            <a:r>
              <a:rPr lang="en-US" dirty="0" smtClean="0">
                <a:latin typeface="Calibri" panose="020F0502020204030204" pitchFamily="34" charset="0"/>
                <a:ea typeface="Calibri" panose="020F0502020204030204" pitchFamily="34" charset="0"/>
                <a:cs typeface="Times New Roman" panose="02020603050405020304" pitchFamily="18" charset="0"/>
              </a:rPr>
              <a:t>the Washington </a:t>
            </a:r>
            <a:r>
              <a:rPr lang="en-US" dirty="0">
                <a:latin typeface="Calibri" panose="020F0502020204030204" pitchFamily="34" charset="0"/>
                <a:ea typeface="Calibri" panose="020F0502020204030204" pitchFamily="34" charset="0"/>
                <a:cs typeface="Times New Roman" panose="02020603050405020304" pitchFamily="18" charset="0"/>
              </a:rPr>
              <a:t>State Schools from the </a:t>
            </a:r>
            <a:r>
              <a:rPr lang="en-US" dirty="0" smtClean="0">
                <a:latin typeface="Calibri" panose="020F0502020204030204" pitchFamily="34" charset="0"/>
                <a:ea typeface="Calibri" panose="020F0502020204030204" pitchFamily="34" charset="0"/>
                <a:cs typeface="Times New Roman" panose="02020603050405020304" pitchFamily="18" charset="0"/>
              </a:rPr>
              <a:t>DOH, </a:t>
            </a:r>
            <a:r>
              <a:rPr lang="en-US" dirty="0">
                <a:latin typeface="Calibri" panose="020F0502020204030204" pitchFamily="34" charset="0"/>
                <a:ea typeface="Calibri" panose="020F0502020204030204" pitchFamily="34" charset="0"/>
                <a:cs typeface="Times New Roman" panose="02020603050405020304" pitchFamily="18" charset="0"/>
              </a:rPr>
              <a:t>stating that the samples were not to be drawn until school is in </a:t>
            </a:r>
            <a:r>
              <a:rPr lang="en-US" dirty="0" smtClean="0">
                <a:latin typeface="Calibri" panose="020F0502020204030204" pitchFamily="34" charset="0"/>
                <a:ea typeface="Calibri" panose="020F0502020204030204" pitchFamily="34" charset="0"/>
                <a:cs typeface="Times New Roman" panose="02020603050405020304" pitchFamily="18" charset="0"/>
              </a:rPr>
              <a:t>progress, </a:t>
            </a:r>
            <a:r>
              <a:rPr lang="en-US" dirty="0">
                <a:latin typeface="Calibri" panose="020F0502020204030204" pitchFamily="34" charset="0"/>
                <a:ea typeface="Calibri" panose="020F0502020204030204" pitchFamily="34" charset="0"/>
                <a:cs typeface="Times New Roman" panose="02020603050405020304" pitchFamily="18" charset="0"/>
              </a:rPr>
              <a:t>to better replicate “actual school conditions”. We are required to have our lead testing program in </a:t>
            </a:r>
            <a:r>
              <a:rPr lang="en-US" dirty="0" smtClean="0">
                <a:latin typeface="Calibri" panose="020F0502020204030204" pitchFamily="34" charset="0"/>
                <a:ea typeface="Calibri" panose="020F0502020204030204" pitchFamily="34" charset="0"/>
                <a:cs typeface="Times New Roman" panose="02020603050405020304" pitchFamily="18" charset="0"/>
              </a:rPr>
              <a:t>place, </a:t>
            </a:r>
            <a:r>
              <a:rPr lang="en-US" dirty="0">
                <a:latin typeface="Calibri" panose="020F0502020204030204" pitchFamily="34" charset="0"/>
                <a:ea typeface="Calibri" panose="020F0502020204030204" pitchFamily="34" charset="0"/>
                <a:cs typeface="Times New Roman" panose="02020603050405020304" pitchFamily="18" charset="0"/>
              </a:rPr>
              <a:t>and sampling program completed by July 2017. </a:t>
            </a: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LED </a:t>
            </a:r>
            <a:r>
              <a:rPr lang="en-US" u="sng" dirty="0" smtClean="0">
                <a:latin typeface="Calibri" panose="020F0502020204030204" pitchFamily="34" charset="0"/>
                <a:ea typeface="Calibri" panose="020F0502020204030204" pitchFamily="34" charset="0"/>
                <a:cs typeface="Times New Roman" panose="02020603050405020304" pitchFamily="18" charset="0"/>
              </a:rPr>
              <a:t>Lighting Upgrades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We will continue to retrofit existing lighting systems and convert them to LED in selected areas. The goal here is to, reduce electrical costs, reduce maintenance costs and improve lighting quality. There are three viable methods to do this.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LED lighting </a:t>
            </a:r>
            <a:r>
              <a:rPr lang="en-US" smtClean="0">
                <a:latin typeface="Calibri" panose="020F0502020204030204" pitchFamily="34" charset="0"/>
                <a:ea typeface="Calibri" panose="020F0502020204030204" pitchFamily="34" charset="0"/>
                <a:cs typeface="Times New Roman" panose="02020603050405020304" pitchFamily="18" charset="0"/>
              </a:rPr>
              <a:t>notes </a:t>
            </a:r>
            <a:r>
              <a:rPr lang="en-US" smtClean="0">
                <a:latin typeface="Calibri" panose="020F0502020204030204" pitchFamily="34" charset="0"/>
                <a:ea typeface="Calibri" panose="020F0502020204030204" pitchFamily="34" charset="0"/>
                <a:cs typeface="Times New Roman" panose="02020603050405020304" pitchFamily="18" charset="0"/>
              </a:rPr>
              <a:t>continued on </a:t>
            </a:r>
            <a:r>
              <a:rPr lang="en-US" dirty="0" smtClean="0">
                <a:latin typeface="Calibri" panose="020F0502020204030204" pitchFamily="34" charset="0"/>
                <a:ea typeface="Calibri" panose="020F0502020204030204" pitchFamily="34" charset="0"/>
                <a:cs typeface="Times New Roman" panose="02020603050405020304" pitchFamily="18" charset="0"/>
              </a:rPr>
              <a:t>next slide…</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15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8" name="Rectangle 7"/>
          <p:cNvSpPr/>
          <p:nvPr/>
        </p:nvSpPr>
        <p:spPr>
          <a:xfrm>
            <a:off x="326666" y="96387"/>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5939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1840" y="1152993"/>
            <a:ext cx="10972800" cy="4870564"/>
          </a:xfrm>
          <a:prstGeom prst="rect">
            <a:avLst/>
          </a:prstGeom>
        </p:spPr>
        <p:txBody>
          <a:bodyPr wrap="square">
            <a:spAutoFit/>
          </a:bodyPr>
          <a:lstStyle/>
          <a:p>
            <a:pPr>
              <a:lnSpc>
                <a:spcPct val="115000"/>
              </a:lnSpc>
            </a:pPr>
            <a:r>
              <a:rPr lang="en-US" u="sng" dirty="0" smtClean="0">
                <a:latin typeface="Calibri" panose="020F0502020204030204" pitchFamily="34" charset="0"/>
                <a:ea typeface="Calibri" panose="020F0502020204030204" pitchFamily="34" charset="0"/>
                <a:cs typeface="Times New Roman" panose="02020603050405020304" pitchFamily="18" charset="0"/>
              </a:rPr>
              <a:t>LED Lighting cont</a:t>
            </a:r>
            <a:r>
              <a:rPr lang="en-US"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1. Entire replacement of the fixture </a:t>
            </a:r>
          </a:p>
          <a:p>
            <a:pPr marL="457200" marR="0">
              <a:lnSpc>
                <a:spcPct val="115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2. Install LED lamps as a direct replacement for the fluorescent bulbs</a:t>
            </a:r>
          </a:p>
          <a:p>
            <a:pPr marL="457200" marR="0">
              <a:lnSpc>
                <a:spcPct val="115000"/>
              </a:lnSpc>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3. Remove existing ballast and bulb and wire new lamps directly to the incoming power.</a:t>
            </a: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smtClean="0">
                <a:latin typeface="Calibri" panose="020F0502020204030204" pitchFamily="34" charset="0"/>
                <a:ea typeface="Calibri" panose="020F0502020204030204" pitchFamily="34" charset="0"/>
                <a:cs typeface="Times New Roman" panose="02020603050405020304" pitchFamily="18" charset="0"/>
              </a:rPr>
              <a:t>Option </a:t>
            </a:r>
            <a:r>
              <a:rPr lang="en-US" dirty="0">
                <a:latin typeface="Calibri" panose="020F0502020204030204" pitchFamily="34" charset="0"/>
                <a:ea typeface="Calibri" panose="020F0502020204030204" pitchFamily="34" charset="0"/>
                <a:cs typeface="Times New Roman" panose="02020603050405020304" pitchFamily="18" charset="0"/>
              </a:rPr>
              <a:t>three presents the lowest cost with the highest benefit of electrical savings. Removing the lamp ballast and directly connecting the lamps to the incoming line voltage provides the maximum electrical savings and utilizes the existing fixture to reduce install cost. The PUD offers some great rebates for the </a:t>
            </a:r>
            <a:r>
              <a:rPr lang="en-US" dirty="0" smtClean="0">
                <a:latin typeface="Calibri" panose="020F0502020204030204" pitchFamily="34" charset="0"/>
                <a:ea typeface="Calibri" panose="020F0502020204030204" pitchFamily="34" charset="0"/>
                <a:cs typeface="Times New Roman" panose="02020603050405020304" pitchFamily="18" charset="0"/>
              </a:rPr>
              <a:t>retrofits, </a:t>
            </a:r>
            <a:r>
              <a:rPr lang="en-US" dirty="0">
                <a:latin typeface="Calibri" panose="020F0502020204030204" pitchFamily="34" charset="0"/>
                <a:ea typeface="Calibri" panose="020F0502020204030204" pitchFamily="34" charset="0"/>
                <a:cs typeface="Times New Roman" panose="02020603050405020304" pitchFamily="18" charset="0"/>
              </a:rPr>
              <a:t>which makes the retrofit very appealing and offers a quick ROI. </a:t>
            </a: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pPr>
            <a:r>
              <a:rPr lang="en-US" u="sng" dirty="0">
                <a:latin typeface="Calibri" panose="020F0502020204030204" pitchFamily="34" charset="0"/>
                <a:ea typeface="Calibri" panose="020F0502020204030204" pitchFamily="34" charset="0"/>
                <a:cs typeface="Times New Roman" panose="02020603050405020304" pitchFamily="18" charset="0"/>
              </a:rPr>
              <a:t>Utilities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Starting in </a:t>
            </a:r>
            <a:r>
              <a:rPr lang="en-US" dirty="0" smtClean="0">
                <a:latin typeface="Calibri" panose="020F0502020204030204" pitchFamily="34" charset="0"/>
                <a:ea typeface="Calibri" panose="020F0502020204030204" pitchFamily="34" charset="0"/>
                <a:cs typeface="Times New Roman" panose="02020603050405020304" pitchFamily="18" charset="0"/>
              </a:rPr>
              <a:t>October, </a:t>
            </a:r>
            <a:r>
              <a:rPr lang="en-US" dirty="0">
                <a:latin typeface="Calibri" panose="020F0502020204030204" pitchFamily="34" charset="0"/>
                <a:ea typeface="Calibri" panose="020F0502020204030204" pitchFamily="34" charset="0"/>
                <a:cs typeface="Times New Roman" panose="02020603050405020304" pitchFamily="18" charset="0"/>
              </a:rPr>
              <a:t>I will continue to track and chart utilities costs to better understand our usage and look for opportunities to reduce operating cost. Last year’s data will be overlaid with this year’s data to measure our performance in this </a:t>
            </a:r>
            <a:r>
              <a:rPr lang="en-US" dirty="0" smtClean="0">
                <a:latin typeface="Calibri" panose="020F0502020204030204" pitchFamily="34" charset="0"/>
                <a:ea typeface="Calibri" panose="020F0502020204030204" pitchFamily="34" charset="0"/>
                <a:cs typeface="Times New Roman" panose="02020603050405020304" pitchFamily="18" charset="0"/>
              </a:rPr>
              <a:t>area.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26666" y="96387"/>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262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783764" y="878151"/>
            <a:ext cx="10615756" cy="5324535"/>
          </a:xfrm>
          <a:prstGeom prst="rect">
            <a:avLst/>
          </a:prstGeom>
          <a:noFill/>
        </p:spPr>
        <p:txBody>
          <a:bodyPr wrap="square" rtlCol="0">
            <a:spAutoFit/>
          </a:bodyPr>
          <a:lstStyle/>
          <a:p>
            <a:endParaRPr lang="en-US" sz="2000" dirty="0"/>
          </a:p>
          <a:p>
            <a:r>
              <a:rPr lang="en-US" sz="2000" u="sng" dirty="0" smtClean="0"/>
              <a:t>Accidents for the month </a:t>
            </a:r>
          </a:p>
          <a:p>
            <a:pPr marL="285750" indent="-285750">
              <a:buFont typeface="Arial" panose="020B0604020202020204" pitchFamily="34" charset="0"/>
              <a:buChar char="•"/>
            </a:pPr>
            <a:r>
              <a:rPr lang="en-US" sz="2000" dirty="0" smtClean="0"/>
              <a:t>There were a total of 4 injuries in the month of August-2 students and 2 staff members. Both student accidents were in the weight room of the High </a:t>
            </a:r>
            <a:r>
              <a:rPr lang="en-US" sz="2000" dirty="0"/>
              <a:t>S</a:t>
            </a:r>
            <a:r>
              <a:rPr lang="en-US" sz="2000" dirty="0" smtClean="0"/>
              <a:t>chool (prior to school actually starting), and ironically both were wrist fractures. </a:t>
            </a:r>
          </a:p>
          <a:p>
            <a:endParaRPr lang="en-US" sz="2000" dirty="0"/>
          </a:p>
          <a:p>
            <a:r>
              <a:rPr lang="en-US" sz="2000" u="sng" dirty="0" smtClean="0"/>
              <a:t>Staff Accidents/Incidents (10)</a:t>
            </a:r>
          </a:p>
          <a:p>
            <a:pPr marL="342900" indent="-342900">
              <a:buFont typeface="Arial" panose="020B0604020202020204" pitchFamily="34" charset="0"/>
              <a:buChar char="•"/>
            </a:pPr>
            <a:r>
              <a:rPr lang="en-US" sz="2000" dirty="0" smtClean="0"/>
              <a:t>WPS – Employee had large splinter of wood driven under fingernail, removed surgically.</a:t>
            </a:r>
          </a:p>
          <a:p>
            <a:pPr marL="342900" indent="-342900">
              <a:buFont typeface="Arial" panose="020B0604020202020204" pitchFamily="34" charset="0"/>
              <a:buChar char="•"/>
            </a:pPr>
            <a:r>
              <a:rPr lang="en-US" sz="2000" dirty="0" smtClean="0"/>
              <a:t>WMS – Employee strained back while carrying smart board. </a:t>
            </a:r>
          </a:p>
          <a:p>
            <a:pPr marL="342900" indent="-342900">
              <a:buFont typeface="Arial" panose="020B0604020202020204" pitchFamily="34" charset="0"/>
              <a:buChar char="•"/>
            </a:pPr>
            <a:r>
              <a:rPr lang="en-US" sz="2000" dirty="0" smtClean="0"/>
              <a:t>WHS – Student fractured wrist while weightlifting.  </a:t>
            </a:r>
          </a:p>
          <a:p>
            <a:pPr marL="342900" indent="-342900">
              <a:buFont typeface="Arial" panose="020B0604020202020204" pitchFamily="34" charset="0"/>
              <a:buChar char="•"/>
            </a:pPr>
            <a:r>
              <a:rPr lang="en-US" sz="2000" dirty="0" smtClean="0"/>
              <a:t>WHS – Stress fracture wrist while weight lifting.  </a:t>
            </a:r>
          </a:p>
          <a:p>
            <a:endParaRPr lang="en-US" sz="2000" dirty="0"/>
          </a:p>
          <a:p>
            <a:r>
              <a:rPr lang="en-US" sz="2000" dirty="0" smtClean="0"/>
              <a:t>I </a:t>
            </a:r>
            <a:r>
              <a:rPr lang="en-US" sz="2000" dirty="0"/>
              <a:t>will continue to provide detailed reports on safety throughout the </a:t>
            </a:r>
            <a:r>
              <a:rPr lang="en-US" sz="2000" dirty="0" smtClean="0"/>
              <a:t>year, </a:t>
            </a:r>
            <a:r>
              <a:rPr lang="en-US" sz="2000" dirty="0"/>
              <a:t>and challenge each accident, incident or near </a:t>
            </a:r>
            <a:r>
              <a:rPr lang="en-US" sz="2000" dirty="0" smtClean="0"/>
              <a:t>miss, </a:t>
            </a:r>
            <a:r>
              <a:rPr lang="en-US" sz="2000" dirty="0"/>
              <a:t>as an opportunity for enhancing our safety position.  Each safety incident will be </a:t>
            </a:r>
            <a:r>
              <a:rPr lang="en-US" sz="2000" dirty="0" smtClean="0"/>
              <a:t>investigated </a:t>
            </a:r>
            <a:r>
              <a:rPr lang="en-US" sz="2000" dirty="0"/>
              <a:t>and addressed. I will continue to send out safety memos and address each event as an opportunity for improvement. </a:t>
            </a:r>
          </a:p>
          <a:p>
            <a:endParaRPr lang="en-US" sz="2000" b="1" u="sng" dirty="0"/>
          </a:p>
        </p:txBody>
      </p:sp>
      <p:sp>
        <p:nvSpPr>
          <p:cNvPr id="5" name="TextBox 4"/>
          <p:cNvSpPr txBox="1"/>
          <p:nvPr/>
        </p:nvSpPr>
        <p:spPr>
          <a:xfrm>
            <a:off x="312110" y="0"/>
            <a:ext cx="1651221" cy="646331"/>
          </a:xfrm>
          <a:prstGeom prst="rect">
            <a:avLst/>
          </a:prstGeom>
          <a:noFill/>
        </p:spPr>
        <p:txBody>
          <a:bodyPr wrap="none" rtlCol="0">
            <a:spAutoFit/>
          </a:bodyPr>
          <a:lstStyle/>
          <a:p>
            <a:r>
              <a:rPr lang="en-US" sz="3600" i="1" dirty="0" smtClean="0"/>
              <a:t>SAFETY </a:t>
            </a:r>
            <a:endParaRPr lang="en-US" sz="3600" i="1" dirty="0"/>
          </a:p>
        </p:txBody>
      </p:sp>
    </p:spTree>
    <p:extLst>
      <p:ext uri="{BB962C8B-B14F-4D97-AF65-F5344CB8AC3E}">
        <p14:creationId xmlns:p14="http://schemas.microsoft.com/office/powerpoint/2010/main" val="319331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89278" y="715133"/>
            <a:ext cx="4912557" cy="2786113"/>
          </a:xfrm>
          <a:prstGeom prst="rect">
            <a:avLst/>
          </a:prstGeom>
        </p:spPr>
      </p:pic>
      <p:pic>
        <p:nvPicPr>
          <p:cNvPr id="6" name="Picture 5"/>
          <p:cNvPicPr>
            <a:picLocks noChangeAspect="1"/>
          </p:cNvPicPr>
          <p:nvPr/>
        </p:nvPicPr>
        <p:blipFill>
          <a:blip r:embed="rId3"/>
          <a:stretch>
            <a:fillRect/>
          </a:stretch>
        </p:blipFill>
        <p:spPr>
          <a:xfrm>
            <a:off x="5999281" y="715133"/>
            <a:ext cx="5115757" cy="2755631"/>
          </a:xfrm>
          <a:prstGeom prst="rect">
            <a:avLst/>
          </a:prstGeom>
        </p:spPr>
      </p:pic>
      <p:pic>
        <p:nvPicPr>
          <p:cNvPr id="8" name="Picture 7"/>
          <p:cNvPicPr>
            <a:picLocks noChangeAspect="1"/>
          </p:cNvPicPr>
          <p:nvPr/>
        </p:nvPicPr>
        <p:blipFill>
          <a:blip r:embed="rId4"/>
          <a:stretch>
            <a:fillRect/>
          </a:stretch>
        </p:blipFill>
        <p:spPr>
          <a:xfrm>
            <a:off x="589279" y="3693159"/>
            <a:ext cx="4912557" cy="2900389"/>
          </a:xfrm>
          <a:prstGeom prst="rect">
            <a:avLst/>
          </a:prstGeom>
        </p:spPr>
      </p:pic>
      <p:sp>
        <p:nvSpPr>
          <p:cNvPr id="11" name="TextBox 10"/>
          <p:cNvSpPr txBox="1"/>
          <p:nvPr/>
        </p:nvSpPr>
        <p:spPr>
          <a:xfrm>
            <a:off x="312110" y="0"/>
            <a:ext cx="2187265" cy="523220"/>
          </a:xfrm>
          <a:prstGeom prst="rect">
            <a:avLst/>
          </a:prstGeom>
          <a:noFill/>
        </p:spPr>
        <p:txBody>
          <a:bodyPr wrap="none" rtlCol="0">
            <a:spAutoFit/>
          </a:bodyPr>
          <a:lstStyle/>
          <a:p>
            <a:r>
              <a:rPr lang="en-US" sz="2800" i="1" dirty="0" smtClean="0"/>
              <a:t>Safety Charts </a:t>
            </a:r>
            <a:endParaRPr lang="en-US" sz="2800" i="1" dirty="0"/>
          </a:p>
        </p:txBody>
      </p:sp>
      <p:pic>
        <p:nvPicPr>
          <p:cNvPr id="13" name="Picture 12"/>
          <p:cNvPicPr>
            <a:picLocks noChangeAspect="1"/>
          </p:cNvPicPr>
          <p:nvPr/>
        </p:nvPicPr>
        <p:blipFill>
          <a:blip r:embed="rId5"/>
          <a:stretch>
            <a:fillRect/>
          </a:stretch>
        </p:blipFill>
        <p:spPr>
          <a:xfrm>
            <a:off x="5999280" y="3693159"/>
            <a:ext cx="5115757" cy="2900389"/>
          </a:xfrm>
          <a:prstGeom prst="rect">
            <a:avLst/>
          </a:prstGeom>
        </p:spPr>
      </p:pic>
    </p:spTree>
    <p:extLst>
      <p:ext uri="{BB962C8B-B14F-4D97-AF65-F5344CB8AC3E}">
        <p14:creationId xmlns:p14="http://schemas.microsoft.com/office/powerpoint/2010/main" val="12491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4313</TotalTime>
  <Words>717</Words>
  <Application>Microsoft Office PowerPoint</Application>
  <PresentationFormat>Widescreen</PresentationFormat>
  <Paragraphs>58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Woodland Public Schools</vt:lpstr>
      <vt:lpstr>PowerPoint Presentation</vt:lpstr>
      <vt:lpstr>PowerPoint Presentation</vt:lpstr>
      <vt:lpstr>PowerPoint Presentation</vt:lpstr>
      <vt:lpstr>PowerPoint Presentation</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Landrigan, Scott</cp:lastModifiedBy>
  <cp:revision>71</cp:revision>
  <dcterms:created xsi:type="dcterms:W3CDTF">2016-04-19T23:51:26Z</dcterms:created>
  <dcterms:modified xsi:type="dcterms:W3CDTF">2016-09-21T22:31:35Z</dcterms:modified>
</cp:coreProperties>
</file>